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6858000" cy="9144000"/>
  <p:defaultTextStyle>
    <a:lvl1pPr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1pPr>
    <a:lvl2pPr indent="4572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2pPr>
    <a:lvl3pPr indent="9144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3pPr>
    <a:lvl4pPr indent="13716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4pPr>
    <a:lvl5pPr indent="18288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5pPr>
    <a:lvl6pPr indent="22860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6pPr>
    <a:lvl7pPr indent="27432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7pPr>
    <a:lvl8pPr indent="32004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8pPr>
    <a:lvl9pPr indent="36576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6E6"/>
          </a:solidFill>
        </a:fill>
      </a:tcStyle>
    </a:wholeTbl>
    <a:band2H>
      <a:tcTxStyle b="def" i="def"/>
      <a:tcStyle>
        <a:tcBdr/>
        <a:fill>
          <a:solidFill>
            <a:srgbClr val="FFCC0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990000"/>
              </a:solidFill>
              <a:prstDash val="solid"/>
              <a:bevel/>
            </a:ln>
          </a:top>
          <a:bottom>
            <a:ln w="254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CC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90000"/>
              </a:solidFill>
              <a:prstDash val="solid"/>
              <a:bevel/>
            </a:ln>
          </a:top>
          <a:bottom>
            <a:ln w="254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FCC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FCC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508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254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pic>
        <p:nvPicPr>
          <p:cNvPr id="12" name="image1.pdf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2.pdf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3.pdf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89" cy="47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5803899"/>
            <a:ext cx="9144000" cy="1052720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Shape 1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pic>
        <p:nvPicPr>
          <p:cNvPr id="18" name="image1.pdf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2.pdf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3.pdf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89" cy="47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5803899"/>
            <a:ext cx="9144000" cy="1052720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23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pic>
        <p:nvPicPr>
          <p:cNvPr id="24" name="image1.pdf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2.pdf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3.pdf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89" cy="47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Click to edit Master title style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Click to edit Master text styles</a:t>
            </a:r>
            <a:endParaRPr sz="3200">
              <a:solidFill>
                <a:srgbClr val="99000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Second level</a:t>
            </a:r>
            <a:endParaRPr sz="3200">
              <a:solidFill>
                <a:srgbClr val="99000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Third level</a:t>
            </a:r>
            <a:endParaRPr sz="3200">
              <a:solidFill>
                <a:srgbClr val="99000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Fourth level</a:t>
            </a:r>
            <a:endParaRPr sz="3200">
              <a:solidFill>
                <a:srgbClr val="99000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Fifth level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5803899"/>
            <a:ext cx="9144000" cy="1052720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pic>
        <p:nvPicPr>
          <p:cNvPr id="4" name="image1.pdf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.pdf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3.pdf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89" cy="47007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>
            <p:ph type="title"/>
          </p:nvPr>
        </p:nvSpPr>
        <p:spPr>
          <a:xfrm>
            <a:off x="628650" y="365125"/>
            <a:ext cx="78867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Click to edit Master title style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628650" y="1825625"/>
            <a:ext cx="78867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Click to edit Master text styles</a:t>
            </a:r>
            <a:endParaRPr sz="3200">
              <a:solidFill>
                <a:srgbClr val="99000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Second level</a:t>
            </a:r>
            <a:endParaRPr sz="3200">
              <a:solidFill>
                <a:srgbClr val="99000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Third level</a:t>
            </a:r>
            <a:endParaRPr sz="3200">
              <a:solidFill>
                <a:srgbClr val="99000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Fourth level</a:t>
            </a:r>
            <a:endParaRPr sz="3200">
              <a:solidFill>
                <a:srgbClr val="99000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Fifth level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6457950" y="6356351"/>
            <a:ext cx="2057400" cy="358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</p:sldLayoutIdLst>
  <p:transition spd="med" advClick="1"/>
  <p:txStyles>
    <p:titleStyle>
      <a:lvl1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5pPr>
      <a:lvl6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6pPr>
      <a:lvl7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7pPr>
      <a:lvl8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8pPr>
      <a:lvl9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1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1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1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1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8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1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3.jpeg"/><Relationship Id="rId4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7349" y="1338792"/>
            <a:ext cx="9129301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32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USC Viterbian </a:t>
            </a:r>
            <a:br>
              <a:rPr b="1" sz="32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27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-redesign myViterbi.com</a:t>
            </a:r>
          </a:p>
        </p:txBody>
      </p:sp>
      <p:sp>
        <p:nvSpPr>
          <p:cNvPr id="35" name="Shape 35"/>
          <p:cNvSpPr/>
          <p:nvPr/>
        </p:nvSpPr>
        <p:spPr>
          <a:xfrm>
            <a:off x="7348" y="3256429"/>
            <a:ext cx="9129301" cy="2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Shuoqing Ding</a:t>
            </a:r>
            <a:endParaRPr>
              <a:solidFill>
                <a:srgbClr val="FFCC00"/>
              </a:solidFill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Chenxin Guo </a:t>
            </a:r>
            <a:endParaRPr>
              <a:solidFill>
                <a:srgbClr val="FFCC00"/>
              </a:solidFill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Kaixi Liu</a:t>
            </a:r>
            <a:endParaRPr>
              <a:solidFill>
                <a:srgbClr val="FFCC00"/>
              </a:solidFill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Guanghao Peng</a:t>
            </a:r>
            <a:endParaRPr>
              <a:solidFill>
                <a:srgbClr val="FFCC00"/>
              </a:solidFill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Wenyuan Zhu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144223" y="1961799"/>
            <a:ext cx="4223109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990000"/>
                </a:solidFill>
              </a:rPr>
              <a:t>Making  Appointment</a:t>
            </a:r>
            <a:endParaRPr sz="3200">
              <a:solidFill>
                <a:srgbClr val="990000"/>
              </a:solidFill>
            </a:endParaRPr>
          </a:p>
        </p:txBody>
      </p:sp>
      <p:pic>
        <p:nvPicPr>
          <p:cNvPr id="71" name="image17.jpg" descr="appointments.jpg"/>
          <p:cNvPicPr/>
          <p:nvPr/>
        </p:nvPicPr>
        <p:blipFill>
          <a:blip r:embed="rId2">
            <a:alphaModFix amt="86000"/>
            <a:extLst/>
          </a:blip>
          <a:stretch>
            <a:fillRect/>
          </a:stretch>
        </p:blipFill>
        <p:spPr>
          <a:xfrm>
            <a:off x="5219700" y="3136900"/>
            <a:ext cx="3924300" cy="260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54" y="840994"/>
            <a:ext cx="4071277" cy="4125239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4563402" y="3997723"/>
            <a:ext cx="4071276" cy="111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首页截图！！（待最终版截图）</a:t>
            </a:r>
            <a:endParaRPr sz="2500">
              <a:solidFill>
                <a:srgbClr val="990000"/>
              </a:solidFill>
            </a:endParaRPr>
          </a:p>
        </p:txBody>
      </p:sp>
      <p:sp>
        <p:nvSpPr>
          <p:cNvPr id="75" name="Shape 75"/>
          <p:cNvSpPr/>
          <p:nvPr/>
        </p:nvSpPr>
        <p:spPr>
          <a:xfrm>
            <a:off x="473274" y="2339577"/>
            <a:ext cx="2057980" cy="181525"/>
          </a:xfrm>
          <a:prstGeom prst="roundRect">
            <a:avLst>
              <a:gd name="adj" fmla="val 50000"/>
            </a:avLst>
          </a:prstGeom>
          <a:ln w="25400">
            <a:solidFill>
              <a:srgbClr val="FF3E4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6" name="Shape 76"/>
          <p:cNvSpPr/>
          <p:nvPr/>
        </p:nvSpPr>
        <p:spPr>
          <a:xfrm>
            <a:off x="3995768" y="226618"/>
            <a:ext cx="1016016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Access</a:t>
            </a:r>
          </a:p>
        </p:txBody>
      </p:sp>
      <p:pic>
        <p:nvPicPr>
          <p:cNvPr id="7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030" y="339901"/>
            <a:ext cx="4944299" cy="3500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0698" y="2297732"/>
            <a:ext cx="5859131" cy="363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2888146" y="306986"/>
            <a:ext cx="3273398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Schedule Appointment</a:t>
            </a:r>
          </a:p>
        </p:txBody>
      </p:sp>
      <p:pic>
        <p:nvPicPr>
          <p:cNvPr id="84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058" y="983606"/>
            <a:ext cx="4752627" cy="3427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5192" y="2514881"/>
            <a:ext cx="5463225" cy="3259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2257137" y="387353"/>
            <a:ext cx="4441543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View/Reschedule Appointment</a:t>
            </a:r>
          </a:p>
        </p:txBody>
      </p:sp>
      <p:pic>
        <p:nvPicPr>
          <p:cNvPr id="89" name="image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715" y="1212843"/>
            <a:ext cx="7416570" cy="5229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910" y="904251"/>
            <a:ext cx="5628111" cy="389493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3057881" y="298056"/>
            <a:ext cx="2953883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Cancel Appointment</a:t>
            </a:r>
          </a:p>
        </p:txBody>
      </p:sp>
      <p:pic>
        <p:nvPicPr>
          <p:cNvPr id="93" name="image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8824" y="2791231"/>
            <a:ext cx="5298480" cy="3459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24.png"/>
          <p:cNvPicPr/>
          <p:nvPr/>
        </p:nvPicPr>
        <p:blipFill>
          <a:blip r:embed="rId2">
            <a:extLst/>
          </a:blip>
          <a:srcRect l="0" t="0" r="26235" b="0"/>
          <a:stretch>
            <a:fillRect/>
          </a:stretch>
        </p:blipFill>
        <p:spPr>
          <a:xfrm>
            <a:off x="494865" y="1085316"/>
            <a:ext cx="4630004" cy="4343819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2709409" y="298056"/>
            <a:ext cx="3594309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Reschedule Appointment</a:t>
            </a:r>
          </a:p>
        </p:txBody>
      </p:sp>
      <p:pic>
        <p:nvPicPr>
          <p:cNvPr id="97" name="image2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0287" y="1085322"/>
            <a:ext cx="4010616" cy="434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1342372" y="1167510"/>
            <a:ext cx="1779351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USC Map</a:t>
            </a:r>
            <a:endParaRPr sz="3200">
              <a:solidFill>
                <a:srgbClr val="990000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</p:txBody>
      </p:sp>
      <p:pic>
        <p:nvPicPr>
          <p:cNvPr id="101" name="image27.jpg" descr="navigation.jp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4049057" y="2078003"/>
            <a:ext cx="4915648" cy="3691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Map</a:t>
            </a:r>
          </a:p>
        </p:txBody>
      </p:sp>
      <p:pic>
        <p:nvPicPr>
          <p:cNvPr id="104" name="image28.png" descr="Screen Shot 2015-04-21 at 9.53.0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" y="1312314"/>
            <a:ext cx="4136148" cy="374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29.png" descr="Screen Shot 2015-04-21 at 9.52.0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9683" y="2795751"/>
            <a:ext cx="4082975" cy="3711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Map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xfrm>
            <a:off x="628650" y="1377389"/>
            <a:ext cx="78867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Search Autocomplete</a:t>
            </a:r>
            <a:endParaRPr sz="3200">
              <a:solidFill>
                <a:srgbClr val="990000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Icons</a:t>
            </a:r>
            <a:endParaRPr sz="3200">
              <a:solidFill>
                <a:srgbClr val="99000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Less options = easy for users</a:t>
            </a:r>
          </a:p>
        </p:txBody>
      </p:sp>
      <p:pic>
        <p:nvPicPr>
          <p:cNvPr id="109" name="image30.png" descr="Screen Shot 2015-04-21 at 10.52.5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547" y="2317968"/>
            <a:ext cx="1822888" cy="1981806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0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943687" y="977900"/>
            <a:ext cx="7399800" cy="27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36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b="1" sz="36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508000" indent="-5080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Feedback?</a:t>
            </a:r>
            <a:endParaRPr sz="32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508000" indent="-5080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Errors?</a:t>
            </a:r>
            <a:endParaRPr sz="32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508000" indent="-5080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Action Reversal?</a:t>
            </a:r>
            <a:endParaRPr sz="32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508000" indent="-5080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 CONTROL??!!!!</a:t>
            </a:r>
          </a:p>
        </p:txBody>
      </p:sp>
      <p:pic>
        <p:nvPicPr>
          <p:cNvPr id="38" name="image4.jpg" descr="confus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6422" y="2965824"/>
            <a:ext cx="2637118" cy="2637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-2030879" y="992655"/>
            <a:ext cx="7886701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Calendar</a:t>
            </a:r>
          </a:p>
        </p:txBody>
      </p:sp>
      <p:pic>
        <p:nvPicPr>
          <p:cNvPr id="113" name="image31.jpg" descr="calendar.jpg"/>
          <p:cNvPicPr/>
          <p:nvPr/>
        </p:nvPicPr>
        <p:blipFill>
          <a:blip r:embed="rId2">
            <a:alphaModFix amt="77000"/>
            <a:extLst/>
          </a:blip>
          <a:stretch>
            <a:fillRect/>
          </a:stretch>
        </p:blipFill>
        <p:spPr>
          <a:xfrm>
            <a:off x="3384944" y="1795277"/>
            <a:ext cx="5748577" cy="4018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Calendars</a:t>
            </a:r>
          </a:p>
        </p:txBody>
      </p:sp>
      <p:pic>
        <p:nvPicPr>
          <p:cNvPr id="116" name="image32.png" descr="Screen Shot 2015-04-21 at 10.17.0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1881" y="1575075"/>
            <a:ext cx="3775842" cy="3679949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7" name="image33.png" descr="Screen Shot 2015-04-21 at 10.21.36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243" y="1575074"/>
            <a:ext cx="2981655" cy="3583980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8" name="image34.png" descr="Screen Shot 2015-04-21 at 11.01.41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8797" y="3565587"/>
            <a:ext cx="3617202" cy="3186933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9" name="image5.png" descr="usc-shield-name-whit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One calendar to rule them all</a:t>
            </a:r>
          </a:p>
        </p:txBody>
      </p:sp>
      <p:pic>
        <p:nvPicPr>
          <p:cNvPr id="122" name="image35.png" descr="Screen Shot 2015-04-21 at 10.57.3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" y="1152805"/>
            <a:ext cx="5436728" cy="4990235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23" name="image36.png" descr="Screen Shot 2015-04-21 at 11.00.31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6565" y="1152805"/>
            <a:ext cx="2314197" cy="4913587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24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My Calendar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Classes</a:t>
            </a:r>
            <a:endParaRPr sz="3200">
              <a:solidFill>
                <a:srgbClr val="99000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My Events</a:t>
            </a:r>
            <a:endParaRPr sz="3200">
              <a:solidFill>
                <a:srgbClr val="99000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Customized Events</a:t>
            </a:r>
          </a:p>
        </p:txBody>
      </p:sp>
      <p:pic>
        <p:nvPicPr>
          <p:cNvPr id="128" name="image37.png" descr="Screen Shot 2015-04-21 at 11.03.4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217" y="3632236"/>
            <a:ext cx="2877208" cy="1927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-1164292" y="1224895"/>
            <a:ext cx="7886701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Dashboard</a:t>
            </a:r>
          </a:p>
        </p:txBody>
      </p:sp>
      <p:pic>
        <p:nvPicPr>
          <p:cNvPr id="132" name="image38.png" descr="dashboard.png"/>
          <p:cNvPicPr/>
          <p:nvPr/>
        </p:nvPicPr>
        <p:blipFill>
          <a:blip r:embed="rId2">
            <a:alphaModFix amt="84000"/>
            <a:extLst/>
          </a:blip>
          <a:stretch>
            <a:fillRect/>
          </a:stretch>
        </p:blipFill>
        <p:spPr>
          <a:xfrm>
            <a:off x="5892800" y="2550459"/>
            <a:ext cx="3251200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Show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all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the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courses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I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take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in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USC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in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my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dashboard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page</a:t>
            </a:r>
          </a:p>
        </p:txBody>
      </p:sp>
      <p:pic>
        <p:nvPicPr>
          <p:cNvPr id="135" name="image39.png" descr="Screen Shot 2015-04-21 at 8.29.16 PM.png"/>
          <p:cNvPicPr/>
          <p:nvPr/>
        </p:nvPicPr>
        <p:blipFill>
          <a:blip r:embed="rId2">
            <a:extLst/>
          </a:blip>
          <a:srcRect l="0" t="4495" r="0" b="4495"/>
          <a:stretch>
            <a:fillRect/>
          </a:stretch>
        </p:blipFill>
        <p:spPr>
          <a:xfrm>
            <a:off x="628650" y="1123388"/>
            <a:ext cx="7886700" cy="435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Present</a:t>
            </a:r>
            <a:r>
              <a:rPr sz="4400">
                <a:solidFill>
                  <a:srgbClr val="990000"/>
                </a:solidFill>
              </a:rPr>
              <a:t> </a:t>
            </a:r>
            <a:r>
              <a:rPr sz="4400">
                <a:solidFill>
                  <a:srgbClr val="990000"/>
                </a:solidFill>
              </a:rPr>
              <a:t>GPA for</a:t>
            </a:r>
            <a:r>
              <a:rPr sz="4400">
                <a:solidFill>
                  <a:srgbClr val="990000"/>
                </a:solidFill>
              </a:rPr>
              <a:t> </a:t>
            </a:r>
            <a:r>
              <a:rPr sz="4400">
                <a:solidFill>
                  <a:srgbClr val="990000"/>
                </a:solidFill>
              </a:rPr>
              <a:t>my</a:t>
            </a:r>
            <a:r>
              <a:rPr sz="4400">
                <a:solidFill>
                  <a:srgbClr val="990000"/>
                </a:solidFill>
              </a:rPr>
              <a:t> </a:t>
            </a:r>
            <a:r>
              <a:rPr sz="4400">
                <a:solidFill>
                  <a:srgbClr val="990000"/>
                </a:solidFill>
              </a:rPr>
              <a:t>courses</a:t>
            </a:r>
          </a:p>
        </p:txBody>
      </p:sp>
      <p:pic>
        <p:nvPicPr>
          <p:cNvPr id="139" name="image40.png" descr="Screen Shot 2015-04-21 at 8.21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849" y="1308133"/>
            <a:ext cx="8486100" cy="4484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Show all assignments’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grade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in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a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specific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course</a:t>
            </a:r>
          </a:p>
        </p:txBody>
      </p:sp>
      <p:pic>
        <p:nvPicPr>
          <p:cNvPr id="143" name="image41.png" descr="Screen Shot 2015-04-21 at 8.44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594" y="1008963"/>
            <a:ext cx="5760016" cy="4619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188257" y="615505"/>
            <a:ext cx="8229601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0623">
              <a:defRPr b="1" sz="4048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48">
                <a:solidFill>
                  <a:srgbClr val="990000"/>
                </a:solidFill>
              </a:rPr>
              <a:t>Course classmates &amp; Friends page</a:t>
            </a:r>
          </a:p>
        </p:txBody>
      </p:sp>
      <p:pic>
        <p:nvPicPr>
          <p:cNvPr id="147" name="image5.png" descr="usc-shield-name-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42.jpg" descr="Students.jpg"/>
          <p:cNvPicPr/>
          <p:nvPr/>
        </p:nvPicPr>
        <p:blipFill>
          <a:blip r:embed="rId3">
            <a:alphaModFix amt="78000"/>
            <a:extLst/>
          </a:blip>
          <a:stretch>
            <a:fillRect/>
          </a:stretch>
        </p:blipFill>
        <p:spPr>
          <a:xfrm>
            <a:off x="3630705" y="2136587"/>
            <a:ext cx="5513295" cy="3675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We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can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find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all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our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classmates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in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a specific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class</a:t>
            </a:r>
          </a:p>
        </p:txBody>
      </p:sp>
      <p:pic>
        <p:nvPicPr>
          <p:cNvPr id="151" name="image43.png" descr="Screen Shot 2015-04-21 at 8.22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01" y="1017544"/>
            <a:ext cx="7651050" cy="4683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85098" y="454959"/>
            <a:ext cx="7399800" cy="1506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HOW?</a:t>
            </a:r>
            <a:endParaRPr b="1" sz="24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Solution: Using eight golden rules to Redesign.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image6.png" descr="ol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20" y="1867647"/>
            <a:ext cx="6017229" cy="2911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7.png" descr="new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5175" y="4969535"/>
            <a:ext cx="6648825" cy="1888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8.png" descr="new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5175" y="950974"/>
            <a:ext cx="6648825" cy="4018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presetClass="entr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" grpId="1"/>
      <p:bldP build="whole" bldLvl="1" animBg="1" rev="0" advAuto="0" spid="43" grpId="2"/>
      <p:bldP build="whole" bldLvl="1" animBg="1" rev="0" advAuto="0" spid="44" grpId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Common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courses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with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my</a:t>
            </a:r>
            <a:r>
              <a:rPr sz="2600">
                <a:solidFill>
                  <a:srgbClr val="990000"/>
                </a:solidFill>
              </a:rPr>
              <a:t> </a:t>
            </a:r>
            <a:r>
              <a:rPr sz="2600">
                <a:solidFill>
                  <a:srgbClr val="990000"/>
                </a:solidFill>
              </a:rPr>
              <a:t>friend</a:t>
            </a:r>
          </a:p>
        </p:txBody>
      </p:sp>
      <p:pic>
        <p:nvPicPr>
          <p:cNvPr id="155" name="image44.png" descr="Screen Shot 2015-04-21 at 8.36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690" y="931968"/>
            <a:ext cx="5698462" cy="4832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The old D-Clearance System</a:t>
            </a:r>
          </a:p>
        </p:txBody>
      </p:sp>
      <p:pic>
        <p:nvPicPr>
          <p:cNvPr id="159" name="image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310" y="1424172"/>
            <a:ext cx="5864993" cy="2917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4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0013" y="3063719"/>
            <a:ext cx="6626922" cy="351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My D-Clearance System</a:t>
            </a:r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53340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Graphical UI</a:t>
            </a:r>
            <a:endParaRPr>
              <a:solidFill>
                <a:srgbClr val="990000"/>
              </a:solidFill>
            </a:endParaRPr>
          </a:p>
          <a:p>
            <a:pPr lvl="0" marL="53340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Support for Course Information</a:t>
            </a:r>
            <a:endParaRPr>
              <a:solidFill>
                <a:srgbClr val="990000"/>
              </a:solidFill>
            </a:endParaRPr>
          </a:p>
          <a:p>
            <a:pPr lvl="0" marL="53340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Support professor lookup</a:t>
            </a:r>
            <a:endParaRPr>
              <a:solidFill>
                <a:srgbClr val="990000"/>
              </a:solidFill>
            </a:endParaRPr>
          </a:p>
          <a:p>
            <a:pPr lvl="0" marL="53340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Student Reviews offer meaningful feedbacks</a:t>
            </a:r>
            <a:endParaRPr>
              <a:solidFill>
                <a:srgbClr val="990000"/>
              </a:solidFill>
            </a:endParaRPr>
          </a:p>
          <a:p>
            <a:pPr lvl="0" marL="53340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Offer rating function 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Straight Forward UI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</a:fld>
          </a:p>
        </p:txBody>
      </p:sp>
      <p:pic>
        <p:nvPicPr>
          <p:cNvPr id="167" name="Screen Shot 2015-04-22 at 15.02.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711" y="1425691"/>
            <a:ext cx="7220578" cy="4246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Easy to Apply</a:t>
            </a:r>
          </a:p>
        </p:txBody>
      </p:sp>
      <p:sp>
        <p:nvSpPr>
          <p:cNvPr id="170" name="Shape 1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</a:fld>
          </a:p>
        </p:txBody>
      </p:sp>
      <p:pic>
        <p:nvPicPr>
          <p:cNvPr id="171" name="Screen Shot 2015-04-22 at 15.02.3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241" y="1774537"/>
            <a:ext cx="8409518" cy="3585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Review Interactions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</a:fld>
          </a:p>
        </p:txBody>
      </p:sp>
      <p:pic>
        <p:nvPicPr>
          <p:cNvPr id="175" name="Screen Shot 2015-04-22 at 15.02.4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2923" y="1226963"/>
            <a:ext cx="6238154" cy="4759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585098" y="708959"/>
            <a:ext cx="7399800" cy="203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endParaRPr b="1" sz="24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Google Map API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Instagram API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</a:p>
        </p:txBody>
      </p:sp>
      <p:pic>
        <p:nvPicPr>
          <p:cNvPr id="47" name="image9.jpg" descr="technology.jpe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3899646" y="2266779"/>
            <a:ext cx="5109883" cy="3405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0.png" descr="nav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75011"/>
            <a:ext cx="9144000" cy="105767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268941" y="327212"/>
            <a:ext cx="7399800" cy="97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Navigation Bar</a:t>
            </a:r>
            <a:endParaRPr b="1" sz="24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268941" y="3122707"/>
            <a:ext cx="3376706" cy="195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Consistency?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Usability?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Prevent Errors?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Control?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Reduce Memory Load?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image11.png" descr="ye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8823" y="3384177"/>
            <a:ext cx="2263589" cy="2263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268941" y="327212"/>
            <a:ext cx="7399800" cy="97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News VS. Instagram</a:t>
            </a:r>
            <a:endParaRPr b="1" sz="24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image12.png" descr="instagr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34676"/>
            <a:ext cx="9144000" cy="3662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13.png" descr="mai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42254"/>
            <a:ext cx="9144000" cy="2346557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217870" y="3752334"/>
            <a:ext cx="6150134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3200" u="sng">
                <a:solidFill>
                  <a:srgbClr val="990000"/>
                </a:solidFill>
              </a:rPr>
              <a:t>YOU</a:t>
            </a:r>
            <a:r>
              <a:rPr sz="3200">
                <a:solidFill>
                  <a:srgbClr val="990000"/>
                </a:solidFill>
              </a:rPr>
              <a:t> decide what is in main part</a:t>
            </a:r>
            <a:endParaRPr sz="3200">
              <a:solidFill>
                <a:srgbClr val="990000"/>
              </a:solidFill>
            </a:endParaRPr>
          </a:p>
        </p:txBody>
      </p:sp>
      <p:pic>
        <p:nvPicPr>
          <p:cNvPr id="61" name="image14.jpg" descr="cool.jpg"/>
          <p:cNvPicPr/>
          <p:nvPr/>
        </p:nvPicPr>
        <p:blipFill>
          <a:blip r:embed="rId3">
            <a:alphaModFix amt="66000"/>
            <a:extLst/>
          </a:blip>
          <a:stretch>
            <a:fillRect/>
          </a:stretch>
        </p:blipFill>
        <p:spPr>
          <a:xfrm>
            <a:off x="6224492" y="3974351"/>
            <a:ext cx="2785037" cy="1740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905164" y="1154975"/>
            <a:ext cx="2079190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990000"/>
                </a:solidFill>
              </a:rPr>
              <a:t>USC News</a:t>
            </a:r>
            <a:endParaRPr sz="3200">
              <a:solidFill>
                <a:srgbClr val="990000"/>
              </a:solidFill>
            </a:endParaRPr>
          </a:p>
        </p:txBody>
      </p:sp>
      <p:pic>
        <p:nvPicPr>
          <p:cNvPr id="65" name="image15.jpg" descr="news.jp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3062939" y="3003786"/>
            <a:ext cx="6081061" cy="2782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6.png" descr="Screen Shot 2015-04-22 at 11.42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601" y="986118"/>
            <a:ext cx="7033399" cy="476740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207716" y="293201"/>
            <a:ext cx="2079190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990000"/>
                </a:solidFill>
              </a:rPr>
              <a:t>USC News</a:t>
            </a:r>
            <a:endParaRPr sz="3200">
              <a:solidFill>
                <a:srgbClr val="990000"/>
              </a:solidFill>
            </a:endParaRP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FFFFFF"/>
      </a:dk1>
      <a:lt1>
        <a:srgbClr val="99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00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00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